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7"/>
    <p:restoredTop sz="85600"/>
  </p:normalViewPr>
  <p:slideViewPr>
    <p:cSldViewPr snapToGrid="0">
      <p:cViewPr varScale="1">
        <p:scale>
          <a:sx n="131" d="100"/>
          <a:sy n="131" d="100"/>
        </p:scale>
        <p:origin x="16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83C659-1DB4-0240-9C22-BF2CFB6116AA}" type="datetimeFigureOut">
              <a:rPr lang="it-IT" smtClean="0"/>
              <a:t>27/06/24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BA2575-675A-074D-9C4E-24E65D29BC8A}" type="slidenum">
              <a:rPr lang="it-IT" smtClean="0"/>
              <a:t>‹N›</a:t>
            </a:fld>
            <a:endParaRPr lang="it-IT"/>
          </a:p>
        </p:txBody>
      </p:sp>
    </p:spTree>
    <p:extLst>
      <p:ext uri="{BB962C8B-B14F-4D97-AF65-F5344CB8AC3E}">
        <p14:creationId xmlns:p14="http://schemas.microsoft.com/office/powerpoint/2010/main" val="2592604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600" dirty="0"/>
              <a:t>La spettroscopia NIR è oggi vista come un elemento critico da integrare con successo nel moderno sistema per il monitoraggio degli alimenti sul suo percorso verso la sostenibilità. L'ultimo decennio ha segnato una rapida accelerazione nella continua tendenza della miniaturizzazione degli spettrometri NIR. Questi dispositivi aumentano significativamente la flessibilità dell'analisi. Tuttavia, è necessario prestare attenzione ai vari fattori che influenzano le loro prestazioni in diversi scenari. La spettroscopia NIR è uno strumento particolarmente potente per l'analisi di alimenti e i loro componenti.</a:t>
            </a:r>
          </a:p>
        </p:txBody>
      </p:sp>
      <p:sp>
        <p:nvSpPr>
          <p:cNvPr id="4" name="Segnaposto numero diapositiva 3"/>
          <p:cNvSpPr>
            <a:spLocks noGrp="1"/>
          </p:cNvSpPr>
          <p:nvPr>
            <p:ph type="sldNum" sz="quarter" idx="5"/>
          </p:nvPr>
        </p:nvSpPr>
        <p:spPr/>
        <p:txBody>
          <a:bodyPr/>
          <a:lstStyle/>
          <a:p>
            <a:fld id="{2FBA2575-675A-074D-9C4E-24E65D29BC8A}" type="slidenum">
              <a:rPr lang="it-IT" smtClean="0"/>
              <a:t>3</a:t>
            </a:fld>
            <a:endParaRPr lang="it-IT"/>
          </a:p>
        </p:txBody>
      </p:sp>
    </p:spTree>
    <p:extLst>
      <p:ext uri="{BB962C8B-B14F-4D97-AF65-F5344CB8AC3E}">
        <p14:creationId xmlns:p14="http://schemas.microsoft.com/office/powerpoint/2010/main" val="335450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23253-5F8E-39FB-D86C-AD29F598CC2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69EFE96-64EC-7B68-B5CC-3ED6D132DA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44EC665-EEE3-0C49-F65B-C02C71401518}"/>
              </a:ext>
            </a:extLst>
          </p:cNvPr>
          <p:cNvSpPr>
            <a:spLocks noGrp="1"/>
          </p:cNvSpPr>
          <p:nvPr>
            <p:ph type="dt" sz="half" idx="10"/>
          </p:nvPr>
        </p:nvSpPr>
        <p:spPr/>
        <p:txBody>
          <a:bodyPr/>
          <a:lstStyle/>
          <a:p>
            <a:endParaRPr lang="it-IT" dirty="0"/>
          </a:p>
        </p:txBody>
      </p:sp>
      <p:sp>
        <p:nvSpPr>
          <p:cNvPr id="5" name="Segnaposto piè di pagina 4">
            <a:extLst>
              <a:ext uri="{FF2B5EF4-FFF2-40B4-BE49-F238E27FC236}">
                <a16:creationId xmlns:a16="http://schemas.microsoft.com/office/drawing/2014/main" id="{9B401BCC-7F73-C469-B27C-6E2D76C4A1B7}"/>
              </a:ext>
            </a:extLst>
          </p:cNvPr>
          <p:cNvSpPr>
            <a:spLocks noGrp="1"/>
          </p:cNvSpPr>
          <p:nvPr>
            <p:ph type="ftr" sz="quarter" idx="11"/>
          </p:nvPr>
        </p:nvSpPr>
        <p:spPr/>
        <p:txBody>
          <a:bodyPr/>
          <a:lstStyle/>
          <a:p>
            <a:r>
              <a:rPr lang="it-IT" dirty="0"/>
              <a:t>Scicli 27 giugno 2024</a:t>
            </a:r>
          </a:p>
        </p:txBody>
      </p:sp>
      <p:sp>
        <p:nvSpPr>
          <p:cNvPr id="6" name="Segnaposto numero diapositiva 5">
            <a:extLst>
              <a:ext uri="{FF2B5EF4-FFF2-40B4-BE49-F238E27FC236}">
                <a16:creationId xmlns:a16="http://schemas.microsoft.com/office/drawing/2014/main" id="{1C29383D-A7DA-0B10-BDF1-F87BBA26CC21}"/>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315205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8D5998-3015-D799-DDE7-5A3312F3F3E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71BBC26-B911-E7E9-57B5-7D92711F4A67}"/>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DC93AD9-E0C9-2AFE-6D62-7761EB1FCF1A}"/>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5" name="Segnaposto piè di pagina 4">
            <a:extLst>
              <a:ext uri="{FF2B5EF4-FFF2-40B4-BE49-F238E27FC236}">
                <a16:creationId xmlns:a16="http://schemas.microsoft.com/office/drawing/2014/main" id="{9FA39148-5002-7548-1DDF-63FDA37A39E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56B2C7-4D6C-92B8-9266-E7FA6B1AB21A}"/>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164307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8E7C58F-8A1C-306E-47AD-9A3A487DA57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02F92DF-68B6-100F-BF74-47C2FB02F50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DA9FF18-0923-6B1B-EA09-DB8FC5AA0F32}"/>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5" name="Segnaposto piè di pagina 4">
            <a:extLst>
              <a:ext uri="{FF2B5EF4-FFF2-40B4-BE49-F238E27FC236}">
                <a16:creationId xmlns:a16="http://schemas.microsoft.com/office/drawing/2014/main" id="{C7ABFDAD-0143-DFCE-59E5-7DE24D55EE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3AAC0BE-02BC-DF97-5EB8-C45E9ADB2F11}"/>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136727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6ED58F-FCAA-A040-8CCE-087E5D8AB4A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38C878B-FA95-51E2-C8D3-BF8345492FC1}"/>
              </a:ext>
            </a:extLst>
          </p:cNvPr>
          <p:cNvSpPr>
            <a:spLocks noGrp="1"/>
          </p:cNvSpPr>
          <p:nvPr>
            <p:ph idx="1"/>
          </p:nvPr>
        </p:nvSpPr>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02EE0C2A-965B-1B2C-A286-629CE03B0D99}"/>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5" name="Segnaposto piè di pagina 4">
            <a:extLst>
              <a:ext uri="{FF2B5EF4-FFF2-40B4-BE49-F238E27FC236}">
                <a16:creationId xmlns:a16="http://schemas.microsoft.com/office/drawing/2014/main" id="{4D5E03AF-28CC-9A98-5723-3ACE7721B175}"/>
              </a:ext>
            </a:extLst>
          </p:cNvPr>
          <p:cNvSpPr>
            <a:spLocks noGrp="1"/>
          </p:cNvSpPr>
          <p:nvPr>
            <p:ph type="ftr" sz="quarter" idx="11"/>
          </p:nvPr>
        </p:nvSpPr>
        <p:spPr/>
        <p:txBody>
          <a:bodyPr/>
          <a:lstStyle/>
          <a:p>
            <a:r>
              <a:rPr lang="it-IT" dirty="0"/>
              <a:t>Scicli 27 giugno 2024</a:t>
            </a:r>
          </a:p>
        </p:txBody>
      </p:sp>
      <p:sp>
        <p:nvSpPr>
          <p:cNvPr id="6" name="Segnaposto numero diapositiva 5">
            <a:extLst>
              <a:ext uri="{FF2B5EF4-FFF2-40B4-BE49-F238E27FC236}">
                <a16:creationId xmlns:a16="http://schemas.microsoft.com/office/drawing/2014/main" id="{03F1D332-6E72-E585-3641-2D853F5EC65A}"/>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238183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AB6154-29BF-D722-6BF5-CFBC62EAB9E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218744A-F70B-7E78-0932-71B3A35892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8580EB4-0625-9BE6-BA40-0AEE45D197FC}"/>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5" name="Segnaposto piè di pagina 4">
            <a:extLst>
              <a:ext uri="{FF2B5EF4-FFF2-40B4-BE49-F238E27FC236}">
                <a16:creationId xmlns:a16="http://schemas.microsoft.com/office/drawing/2014/main" id="{42FD759D-F322-167C-32C7-CA16BB72CB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D041F3D-6752-C8CB-8A53-E28D97BDB60A}"/>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263656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BCB969-FD2F-676D-F911-316CD825E45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4A1E38B-1DA6-4CD9-B918-4AA4962638A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4EBCB2D-28BB-B40A-79AF-E54EE665139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1F196B5-02F3-EBFB-CA8F-89E5FEF3877A}"/>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6" name="Segnaposto piè di pagina 5">
            <a:extLst>
              <a:ext uri="{FF2B5EF4-FFF2-40B4-BE49-F238E27FC236}">
                <a16:creationId xmlns:a16="http://schemas.microsoft.com/office/drawing/2014/main" id="{CA98A85B-75CD-B6C5-6B58-7B9D019F1D7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630D74F-972A-3F91-9AE4-133D3B80284E}"/>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307305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8E853A-E2CA-0BEC-29BE-2BDC6A50AB2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8A629F5-D2DF-285C-4D12-2A6F91FD80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E462A95-7385-C7A7-8286-1A6DB7856BA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A116826-EBB4-DFBA-D6D3-F8DF6C8776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050E0EC-2762-034D-1645-7A77E77F768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DAF598F-610F-3A03-418F-0FBF3D31C064}"/>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8" name="Segnaposto piè di pagina 7">
            <a:extLst>
              <a:ext uri="{FF2B5EF4-FFF2-40B4-BE49-F238E27FC236}">
                <a16:creationId xmlns:a16="http://schemas.microsoft.com/office/drawing/2014/main" id="{F7B6A4DA-542A-06FD-42AA-0F19DC2B136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857D92F-78DA-C455-A58A-E621CCBA1B51}"/>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2425360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4ED4A8-FA52-8BB9-BA49-C53494B950B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4477E27-3FB7-995A-64A3-04441A1E6349}"/>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4" name="Segnaposto piè di pagina 3">
            <a:extLst>
              <a:ext uri="{FF2B5EF4-FFF2-40B4-BE49-F238E27FC236}">
                <a16:creationId xmlns:a16="http://schemas.microsoft.com/office/drawing/2014/main" id="{8685F62A-3D18-7FFF-6CDE-AACFF0D5894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307679-367E-490D-C828-5912352BD513}"/>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325596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C978DE6-7398-CF78-527D-7DF84F9199C6}"/>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3" name="Segnaposto piè di pagina 2">
            <a:extLst>
              <a:ext uri="{FF2B5EF4-FFF2-40B4-BE49-F238E27FC236}">
                <a16:creationId xmlns:a16="http://schemas.microsoft.com/office/drawing/2014/main" id="{08E2EB5D-446C-88A4-BC9D-DB6FD0D66B1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C941A9F-F82C-BADF-64B9-7B0DD668E96D}"/>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118197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AD0A34-A140-AABA-B01E-D05F83197E3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4992F2-42FE-210C-0F3F-3A5BD9857F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EC4FB38-31CF-48F1-C724-13765FAD3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57FFE73-4773-051D-D0FB-F60DEF1A69ED}"/>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6" name="Segnaposto piè di pagina 5">
            <a:extLst>
              <a:ext uri="{FF2B5EF4-FFF2-40B4-BE49-F238E27FC236}">
                <a16:creationId xmlns:a16="http://schemas.microsoft.com/office/drawing/2014/main" id="{8B041BC4-8B7B-7472-E470-DFB4E7EE8AE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9974A3-DE3F-ACC2-A85F-ED34A7532D3B}"/>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4168012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194932-6F6F-3747-17A3-95E6343BA73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4D85512-0D64-C7E3-AD5A-591B464285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27DE5E6-7E9E-0700-F3BC-1591B248A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B2787E1-321C-59CF-DD59-42FA8445F4D5}"/>
              </a:ext>
            </a:extLst>
          </p:cNvPr>
          <p:cNvSpPr>
            <a:spLocks noGrp="1"/>
          </p:cNvSpPr>
          <p:nvPr>
            <p:ph type="dt" sz="half" idx="10"/>
          </p:nvPr>
        </p:nvSpPr>
        <p:spPr/>
        <p:txBody>
          <a:bodyPr/>
          <a:lstStyle/>
          <a:p>
            <a:fld id="{0945E373-4A40-064F-A919-B4ED39F5D6E0}" type="datetimeFigureOut">
              <a:rPr lang="it-IT" smtClean="0"/>
              <a:t>27/06/24</a:t>
            </a:fld>
            <a:endParaRPr lang="it-IT"/>
          </a:p>
        </p:txBody>
      </p:sp>
      <p:sp>
        <p:nvSpPr>
          <p:cNvPr id="6" name="Segnaposto piè di pagina 5">
            <a:extLst>
              <a:ext uri="{FF2B5EF4-FFF2-40B4-BE49-F238E27FC236}">
                <a16:creationId xmlns:a16="http://schemas.microsoft.com/office/drawing/2014/main" id="{5AE5B6D8-9EC8-3475-F638-DBD6D7C0FE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02060CC-9370-C694-2FE9-674F7CE7A7AF}"/>
              </a:ext>
            </a:extLst>
          </p:cNvPr>
          <p:cNvSpPr>
            <a:spLocks noGrp="1"/>
          </p:cNvSpPr>
          <p:nvPr>
            <p:ph type="sldNum" sz="quarter" idx="12"/>
          </p:nvPr>
        </p:nvSpPr>
        <p:spPr/>
        <p:txBody>
          <a:bodyPr/>
          <a:lstStyle/>
          <a:p>
            <a:fld id="{690D472D-94F4-E34B-93A1-4F4021AB56E6}" type="slidenum">
              <a:rPr lang="it-IT" smtClean="0"/>
              <a:t>‹N›</a:t>
            </a:fld>
            <a:endParaRPr lang="it-IT"/>
          </a:p>
        </p:txBody>
      </p:sp>
    </p:spTree>
    <p:extLst>
      <p:ext uri="{BB962C8B-B14F-4D97-AF65-F5344CB8AC3E}">
        <p14:creationId xmlns:p14="http://schemas.microsoft.com/office/powerpoint/2010/main" val="3700973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C707DC4-F3BB-C5B1-5C07-5F94F57750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3D793B8-D467-5B03-F4E8-EB6F517438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6A0B205-DC6D-9328-FA25-27E96A97B7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45E373-4A40-064F-A919-B4ED39F5D6E0}" type="datetimeFigureOut">
              <a:rPr lang="it-IT" smtClean="0"/>
              <a:t>27/06/24</a:t>
            </a:fld>
            <a:endParaRPr lang="it-IT"/>
          </a:p>
        </p:txBody>
      </p:sp>
      <p:sp>
        <p:nvSpPr>
          <p:cNvPr id="5" name="Segnaposto piè di pagina 4">
            <a:extLst>
              <a:ext uri="{FF2B5EF4-FFF2-40B4-BE49-F238E27FC236}">
                <a16:creationId xmlns:a16="http://schemas.microsoft.com/office/drawing/2014/main" id="{DFB76F92-4ACA-EDAB-19E6-E2BE755A43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A0A2373-6E01-7E6D-B11B-E331E225CE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D472D-94F4-E34B-93A1-4F4021AB56E6}" type="slidenum">
              <a:rPr lang="it-IT" smtClean="0"/>
              <a:t>‹N›</a:t>
            </a:fld>
            <a:endParaRPr lang="it-IT"/>
          </a:p>
        </p:txBody>
      </p:sp>
    </p:spTree>
    <p:extLst>
      <p:ext uri="{BB962C8B-B14F-4D97-AF65-F5344CB8AC3E}">
        <p14:creationId xmlns:p14="http://schemas.microsoft.com/office/powerpoint/2010/main" val="3629968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167FA2-F9BD-EEAF-5E08-341989414460}"/>
              </a:ext>
            </a:extLst>
          </p:cNvPr>
          <p:cNvSpPr>
            <a:spLocks noGrp="1"/>
          </p:cNvSpPr>
          <p:nvPr>
            <p:ph type="ctrTitle"/>
          </p:nvPr>
        </p:nvSpPr>
        <p:spPr>
          <a:xfrm>
            <a:off x="798991" y="2409625"/>
            <a:ext cx="10884023" cy="2015407"/>
          </a:xfrm>
        </p:spPr>
        <p:txBody>
          <a:bodyPr>
            <a:normAutofit/>
          </a:bodyPr>
          <a:lstStyle/>
          <a:p>
            <a:r>
              <a:rPr lang="it-IT" sz="4800" b="1" dirty="0"/>
              <a:t>Progetto Sesto Senso</a:t>
            </a:r>
            <a:br>
              <a:rPr lang="it-IT" sz="4800" dirty="0"/>
            </a:br>
            <a:r>
              <a:rPr lang="it-IT" sz="4400" dirty="0"/>
              <a:t>Agricoltura innovativa: sensori NIR e blockchain</a:t>
            </a:r>
          </a:p>
        </p:txBody>
      </p:sp>
      <p:sp>
        <p:nvSpPr>
          <p:cNvPr id="3" name="Sottotitolo 2">
            <a:extLst>
              <a:ext uri="{FF2B5EF4-FFF2-40B4-BE49-F238E27FC236}">
                <a16:creationId xmlns:a16="http://schemas.microsoft.com/office/drawing/2014/main" id="{455C6120-02E8-53FD-01A1-C9691A5ED9D6}"/>
              </a:ext>
            </a:extLst>
          </p:cNvPr>
          <p:cNvSpPr>
            <a:spLocks noGrp="1"/>
          </p:cNvSpPr>
          <p:nvPr>
            <p:ph type="subTitle" idx="1"/>
          </p:nvPr>
        </p:nvSpPr>
        <p:spPr>
          <a:xfrm>
            <a:off x="1523999" y="4950129"/>
            <a:ext cx="9144000" cy="898941"/>
          </a:xfrm>
        </p:spPr>
        <p:txBody>
          <a:bodyPr/>
          <a:lstStyle/>
          <a:p>
            <a:r>
              <a:rPr lang="it-IT" dirty="0"/>
              <a:t>Ing. Antonio </a:t>
            </a:r>
            <a:r>
              <a:rPr lang="it-IT" dirty="0" err="1"/>
              <a:t>Pantò</a:t>
            </a:r>
            <a:endParaRPr lang="it-IT" dirty="0"/>
          </a:p>
          <a:p>
            <a:r>
              <a:rPr lang="it-IT" dirty="0"/>
              <a:t>Sfera s.r.l.</a:t>
            </a:r>
          </a:p>
        </p:txBody>
      </p:sp>
      <p:pic>
        <p:nvPicPr>
          <p:cNvPr id="5" name="Immagine 4">
            <a:extLst>
              <a:ext uri="{FF2B5EF4-FFF2-40B4-BE49-F238E27FC236}">
                <a16:creationId xmlns:a16="http://schemas.microsoft.com/office/drawing/2014/main" id="{C782E089-5137-05AD-1298-3954BA5CA81B}"/>
              </a:ext>
            </a:extLst>
          </p:cNvPr>
          <p:cNvPicPr>
            <a:picLocks noChangeAspect="1"/>
          </p:cNvPicPr>
          <p:nvPr/>
        </p:nvPicPr>
        <p:blipFill>
          <a:blip r:embed="rId2"/>
          <a:stretch>
            <a:fillRect/>
          </a:stretch>
        </p:blipFill>
        <p:spPr>
          <a:xfrm>
            <a:off x="1961903" y="641412"/>
            <a:ext cx="8268194" cy="1615309"/>
          </a:xfrm>
          <a:prstGeom prst="rect">
            <a:avLst/>
          </a:prstGeom>
        </p:spPr>
      </p:pic>
      <p:pic>
        <p:nvPicPr>
          <p:cNvPr id="7" name="Immagine 6">
            <a:extLst>
              <a:ext uri="{FF2B5EF4-FFF2-40B4-BE49-F238E27FC236}">
                <a16:creationId xmlns:a16="http://schemas.microsoft.com/office/drawing/2014/main" id="{74643E33-20AE-171C-BF8C-588E7179F470}"/>
              </a:ext>
            </a:extLst>
          </p:cNvPr>
          <p:cNvPicPr>
            <a:picLocks noChangeAspect="1"/>
          </p:cNvPicPr>
          <p:nvPr/>
        </p:nvPicPr>
        <p:blipFill>
          <a:blip r:embed="rId3"/>
          <a:stretch>
            <a:fillRect/>
          </a:stretch>
        </p:blipFill>
        <p:spPr>
          <a:xfrm>
            <a:off x="5834861" y="5954090"/>
            <a:ext cx="522275" cy="524995"/>
          </a:xfrm>
          <a:prstGeom prst="rect">
            <a:avLst/>
          </a:prstGeom>
        </p:spPr>
      </p:pic>
      <p:sp>
        <p:nvSpPr>
          <p:cNvPr id="8" name="CasellaDiTesto 7">
            <a:extLst>
              <a:ext uri="{FF2B5EF4-FFF2-40B4-BE49-F238E27FC236}">
                <a16:creationId xmlns:a16="http://schemas.microsoft.com/office/drawing/2014/main" id="{E2599E2B-2B6C-0E9F-74BD-6E57C8C7EE0C}"/>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spTree>
    <p:extLst>
      <p:ext uri="{BB962C8B-B14F-4D97-AF65-F5344CB8AC3E}">
        <p14:creationId xmlns:p14="http://schemas.microsoft.com/office/powerpoint/2010/main" val="2636405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B54825-67D2-DEFA-7810-A8E4FD305EB8}"/>
              </a:ext>
            </a:extLst>
          </p:cNvPr>
          <p:cNvSpPr>
            <a:spLocks noGrp="1"/>
          </p:cNvSpPr>
          <p:nvPr>
            <p:ph type="title"/>
          </p:nvPr>
        </p:nvSpPr>
        <p:spPr/>
        <p:txBody>
          <a:bodyPr/>
          <a:lstStyle/>
          <a:p>
            <a:r>
              <a:rPr lang="it-IT" dirty="0"/>
              <a:t>Innovazioni in agricoltura</a:t>
            </a:r>
          </a:p>
        </p:txBody>
      </p:sp>
      <p:sp>
        <p:nvSpPr>
          <p:cNvPr id="3" name="Segnaposto contenuto 2">
            <a:extLst>
              <a:ext uri="{FF2B5EF4-FFF2-40B4-BE49-F238E27FC236}">
                <a16:creationId xmlns:a16="http://schemas.microsoft.com/office/drawing/2014/main" id="{7CE0C8B0-4D1D-BA3D-C719-12688C603A8B}"/>
              </a:ext>
            </a:extLst>
          </p:cNvPr>
          <p:cNvSpPr>
            <a:spLocks noGrp="1"/>
          </p:cNvSpPr>
          <p:nvPr>
            <p:ph idx="1"/>
          </p:nvPr>
        </p:nvSpPr>
        <p:spPr/>
        <p:txBody>
          <a:bodyPr/>
          <a:lstStyle/>
          <a:p>
            <a:pPr marL="0" indent="0">
              <a:buNone/>
            </a:pPr>
            <a:r>
              <a:rPr lang="it-IT" dirty="0"/>
              <a:t>L’agricoltura negli ultimi anni ha avuto innovazioni fondamentali grazie all’applicazione di tecnologie digitali e di sensoristica dedicata, con diversi e importanti obiettivi:</a:t>
            </a:r>
          </a:p>
          <a:p>
            <a:pPr marL="0" indent="0">
              <a:buNone/>
            </a:pPr>
            <a:r>
              <a:rPr lang="it-IT" dirty="0"/>
              <a:t>- ottimizzazione della fertirrigazione;</a:t>
            </a:r>
          </a:p>
          <a:p>
            <a:pPr marL="0" indent="0">
              <a:buNone/>
            </a:pPr>
            <a:r>
              <a:rPr lang="it-IT" dirty="0"/>
              <a:t>- pianificazione di interventi mirati;</a:t>
            </a:r>
          </a:p>
          <a:p>
            <a:pPr marL="0" indent="0">
              <a:buNone/>
            </a:pPr>
            <a:r>
              <a:rPr lang="it-IT" dirty="0"/>
              <a:t>- miglioramento della qualità dei prodotti;</a:t>
            </a:r>
          </a:p>
          <a:p>
            <a:pPr marL="0" indent="0">
              <a:buNone/>
            </a:pPr>
            <a:r>
              <a:rPr lang="it-IT" dirty="0"/>
              <a:t>- sostenibilità delle coltivazioni e ottimizzazione della resa;</a:t>
            </a:r>
          </a:p>
          <a:p>
            <a:pPr marL="0" indent="0">
              <a:buNone/>
            </a:pPr>
            <a:r>
              <a:rPr lang="it-IT" dirty="0"/>
              <a:t>- autenticità, tracciabilità e comunicazione di filiera.</a:t>
            </a:r>
          </a:p>
        </p:txBody>
      </p:sp>
      <p:sp>
        <p:nvSpPr>
          <p:cNvPr id="5" name="CasellaDiTesto 4">
            <a:extLst>
              <a:ext uri="{FF2B5EF4-FFF2-40B4-BE49-F238E27FC236}">
                <a16:creationId xmlns:a16="http://schemas.microsoft.com/office/drawing/2014/main" id="{A58A1FB3-84D7-A4B8-DAC1-7F69BCE1D947}"/>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pic>
        <p:nvPicPr>
          <p:cNvPr id="6" name="Immagine 5">
            <a:extLst>
              <a:ext uri="{FF2B5EF4-FFF2-40B4-BE49-F238E27FC236}">
                <a16:creationId xmlns:a16="http://schemas.microsoft.com/office/drawing/2014/main" id="{5E53C49C-9D41-4A61-3EEC-2C09F75317F8}"/>
              </a:ext>
            </a:extLst>
          </p:cNvPr>
          <p:cNvPicPr>
            <a:picLocks noChangeAspect="1"/>
          </p:cNvPicPr>
          <p:nvPr/>
        </p:nvPicPr>
        <p:blipFill>
          <a:blip r:embed="rId2"/>
          <a:stretch>
            <a:fillRect/>
          </a:stretch>
        </p:blipFill>
        <p:spPr>
          <a:xfrm>
            <a:off x="10873146" y="365125"/>
            <a:ext cx="961308" cy="966314"/>
          </a:xfrm>
          <a:prstGeom prst="rect">
            <a:avLst/>
          </a:prstGeom>
        </p:spPr>
      </p:pic>
    </p:spTree>
    <p:extLst>
      <p:ext uri="{BB962C8B-B14F-4D97-AF65-F5344CB8AC3E}">
        <p14:creationId xmlns:p14="http://schemas.microsoft.com/office/powerpoint/2010/main" val="33313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B54825-67D2-DEFA-7810-A8E4FD305EB8}"/>
              </a:ext>
            </a:extLst>
          </p:cNvPr>
          <p:cNvSpPr>
            <a:spLocks noGrp="1"/>
          </p:cNvSpPr>
          <p:nvPr>
            <p:ph type="title"/>
          </p:nvPr>
        </p:nvSpPr>
        <p:spPr/>
        <p:txBody>
          <a:bodyPr/>
          <a:lstStyle/>
          <a:p>
            <a:r>
              <a:rPr lang="it-IT" dirty="0"/>
              <a:t>Sensori NIR e innovazione</a:t>
            </a:r>
          </a:p>
        </p:txBody>
      </p:sp>
      <p:sp>
        <p:nvSpPr>
          <p:cNvPr id="3" name="Segnaposto contenuto 2">
            <a:extLst>
              <a:ext uri="{FF2B5EF4-FFF2-40B4-BE49-F238E27FC236}">
                <a16:creationId xmlns:a16="http://schemas.microsoft.com/office/drawing/2014/main" id="{7CE0C8B0-4D1D-BA3D-C719-12688C603A8B}"/>
              </a:ext>
            </a:extLst>
          </p:cNvPr>
          <p:cNvSpPr>
            <a:spLocks noGrp="1"/>
          </p:cNvSpPr>
          <p:nvPr>
            <p:ph idx="1"/>
          </p:nvPr>
        </p:nvSpPr>
        <p:spPr/>
        <p:txBody>
          <a:bodyPr/>
          <a:lstStyle/>
          <a:p>
            <a:pPr marL="0" indent="0">
              <a:buNone/>
            </a:pPr>
            <a:r>
              <a:rPr lang="it-IT" b="0" i="0" u="none" strike="noStrike" dirty="0">
                <a:effectLst/>
                <a:latin typeface="-apple-system"/>
              </a:rPr>
              <a:t>I sensori NIR (</a:t>
            </a:r>
            <a:r>
              <a:rPr lang="it-IT" b="0" i="0" u="none" strike="noStrike" dirty="0" err="1">
                <a:effectLst/>
                <a:latin typeface="-apple-system"/>
              </a:rPr>
              <a:t>Near-InfraRed</a:t>
            </a:r>
            <a:r>
              <a:rPr lang="it-IT" b="0" i="0" u="none" strike="noStrike" dirty="0">
                <a:effectLst/>
                <a:latin typeface="-apple-system"/>
              </a:rPr>
              <a:t>) rappresentano una svolta nel mondo dell'agricoltura. Questi dispositivi utilizzano la tecnologia a infrarossi per analizzare la composizione fisico/chimica del prodotto e correlarla alla qualità organolettica.</a:t>
            </a:r>
          </a:p>
          <a:p>
            <a:pPr marL="0" indent="0">
              <a:buNone/>
            </a:pPr>
            <a:r>
              <a:rPr lang="it-IT" dirty="0">
                <a:latin typeface="-apple-system"/>
              </a:rPr>
              <a:t>La rivoluzione nell’applicazione dei sensori NIR in agricoltura passa dai seguenti ambiziosi obiettivi:</a:t>
            </a:r>
          </a:p>
          <a:p>
            <a:pPr marL="0" indent="0">
              <a:buNone/>
            </a:pPr>
            <a:r>
              <a:rPr lang="it-IT" dirty="0">
                <a:latin typeface="-apple-system"/>
              </a:rPr>
              <a:t>- un’analisi non distruttiva del prodotto;</a:t>
            </a:r>
          </a:p>
          <a:p>
            <a:pPr marL="0" indent="0">
              <a:buNone/>
            </a:pPr>
            <a:r>
              <a:rPr lang="it-IT" dirty="0">
                <a:latin typeface="-apple-system"/>
              </a:rPr>
              <a:t>- la portabilità del sensore.</a:t>
            </a:r>
            <a:endParaRPr lang="it-IT" dirty="0"/>
          </a:p>
        </p:txBody>
      </p:sp>
      <p:sp>
        <p:nvSpPr>
          <p:cNvPr id="5" name="CasellaDiTesto 4">
            <a:extLst>
              <a:ext uri="{FF2B5EF4-FFF2-40B4-BE49-F238E27FC236}">
                <a16:creationId xmlns:a16="http://schemas.microsoft.com/office/drawing/2014/main" id="{A58A1FB3-84D7-A4B8-DAC1-7F69BCE1D947}"/>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pic>
        <p:nvPicPr>
          <p:cNvPr id="4" name="Immagine 3">
            <a:extLst>
              <a:ext uri="{FF2B5EF4-FFF2-40B4-BE49-F238E27FC236}">
                <a16:creationId xmlns:a16="http://schemas.microsoft.com/office/drawing/2014/main" id="{11AFEA2E-0F93-0A15-8705-A14BA3C0D140}"/>
              </a:ext>
            </a:extLst>
          </p:cNvPr>
          <p:cNvPicPr>
            <a:picLocks noChangeAspect="1"/>
          </p:cNvPicPr>
          <p:nvPr/>
        </p:nvPicPr>
        <p:blipFill>
          <a:blip r:embed="rId3"/>
          <a:stretch>
            <a:fillRect/>
          </a:stretch>
        </p:blipFill>
        <p:spPr>
          <a:xfrm>
            <a:off x="10873146" y="365125"/>
            <a:ext cx="961308" cy="966314"/>
          </a:xfrm>
          <a:prstGeom prst="rect">
            <a:avLst/>
          </a:prstGeom>
        </p:spPr>
      </p:pic>
    </p:spTree>
    <p:extLst>
      <p:ext uri="{BB962C8B-B14F-4D97-AF65-F5344CB8AC3E}">
        <p14:creationId xmlns:p14="http://schemas.microsoft.com/office/powerpoint/2010/main" val="363365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B54825-67D2-DEFA-7810-A8E4FD305EB8}"/>
              </a:ext>
            </a:extLst>
          </p:cNvPr>
          <p:cNvSpPr>
            <a:spLocks noGrp="1"/>
          </p:cNvSpPr>
          <p:nvPr>
            <p:ph type="title"/>
          </p:nvPr>
        </p:nvSpPr>
        <p:spPr/>
        <p:txBody>
          <a:bodyPr/>
          <a:lstStyle/>
          <a:p>
            <a:r>
              <a:rPr lang="it-IT" dirty="0"/>
              <a:t>I sensori NIR nel progetto Sesto Senso (1/2)</a:t>
            </a:r>
          </a:p>
        </p:txBody>
      </p:sp>
      <p:sp>
        <p:nvSpPr>
          <p:cNvPr id="3" name="Segnaposto contenuto 2">
            <a:extLst>
              <a:ext uri="{FF2B5EF4-FFF2-40B4-BE49-F238E27FC236}">
                <a16:creationId xmlns:a16="http://schemas.microsoft.com/office/drawing/2014/main" id="{7CE0C8B0-4D1D-BA3D-C719-12688C603A8B}"/>
              </a:ext>
            </a:extLst>
          </p:cNvPr>
          <p:cNvSpPr>
            <a:spLocks noGrp="1"/>
          </p:cNvSpPr>
          <p:nvPr>
            <p:ph idx="1"/>
          </p:nvPr>
        </p:nvSpPr>
        <p:spPr/>
        <p:txBody>
          <a:bodyPr/>
          <a:lstStyle/>
          <a:p>
            <a:pPr marL="0" indent="0">
              <a:buNone/>
            </a:pPr>
            <a:r>
              <a:rPr lang="it-IT" b="0" i="0" u="none" strike="noStrike" dirty="0">
                <a:effectLst/>
                <a:latin typeface="-apple-system"/>
              </a:rPr>
              <a:t>Nel progetto Sesto Senso sono stati scelti i sensori NIR </a:t>
            </a:r>
            <a:r>
              <a:rPr lang="it-IT" b="0" i="0" u="none" strike="noStrike" dirty="0" err="1">
                <a:effectLst/>
                <a:latin typeface="-apple-system"/>
              </a:rPr>
              <a:t>Tellspec</a:t>
            </a:r>
            <a:r>
              <a:rPr lang="it-IT" dirty="0">
                <a:latin typeface="-apple-system"/>
              </a:rPr>
              <a:t> che si basano su una tecnologia che integra spettroscopia, software e intelligenza artificiale.</a:t>
            </a:r>
          </a:p>
          <a:p>
            <a:pPr marL="0" indent="0">
              <a:buNone/>
            </a:pPr>
            <a:endParaRPr lang="it-IT" dirty="0"/>
          </a:p>
        </p:txBody>
      </p:sp>
      <p:sp>
        <p:nvSpPr>
          <p:cNvPr id="5" name="CasellaDiTesto 4">
            <a:extLst>
              <a:ext uri="{FF2B5EF4-FFF2-40B4-BE49-F238E27FC236}">
                <a16:creationId xmlns:a16="http://schemas.microsoft.com/office/drawing/2014/main" id="{A58A1FB3-84D7-A4B8-DAC1-7F69BCE1D947}"/>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pic>
        <p:nvPicPr>
          <p:cNvPr id="6" name="Immagine 5">
            <a:extLst>
              <a:ext uri="{FF2B5EF4-FFF2-40B4-BE49-F238E27FC236}">
                <a16:creationId xmlns:a16="http://schemas.microsoft.com/office/drawing/2014/main" id="{5F163A4D-9AB7-C0E2-F88B-82D26414890B}"/>
              </a:ext>
            </a:extLst>
          </p:cNvPr>
          <p:cNvPicPr>
            <a:picLocks noChangeAspect="1"/>
          </p:cNvPicPr>
          <p:nvPr/>
        </p:nvPicPr>
        <p:blipFill>
          <a:blip r:embed="rId2"/>
          <a:stretch>
            <a:fillRect/>
          </a:stretch>
        </p:blipFill>
        <p:spPr>
          <a:xfrm>
            <a:off x="4474723" y="3360021"/>
            <a:ext cx="2722394" cy="2671028"/>
          </a:xfrm>
          <a:prstGeom prst="rect">
            <a:avLst/>
          </a:prstGeom>
        </p:spPr>
      </p:pic>
      <p:pic>
        <p:nvPicPr>
          <p:cNvPr id="7" name="Immagine 6">
            <a:extLst>
              <a:ext uri="{FF2B5EF4-FFF2-40B4-BE49-F238E27FC236}">
                <a16:creationId xmlns:a16="http://schemas.microsoft.com/office/drawing/2014/main" id="{7E88245E-3342-8D18-9007-662B0B0C514F}"/>
              </a:ext>
            </a:extLst>
          </p:cNvPr>
          <p:cNvPicPr>
            <a:picLocks noChangeAspect="1"/>
          </p:cNvPicPr>
          <p:nvPr/>
        </p:nvPicPr>
        <p:blipFill>
          <a:blip r:embed="rId3"/>
          <a:stretch>
            <a:fillRect/>
          </a:stretch>
        </p:blipFill>
        <p:spPr>
          <a:xfrm>
            <a:off x="10873146" y="365125"/>
            <a:ext cx="961308" cy="966314"/>
          </a:xfrm>
          <a:prstGeom prst="rect">
            <a:avLst/>
          </a:prstGeom>
        </p:spPr>
      </p:pic>
    </p:spTree>
    <p:extLst>
      <p:ext uri="{BB962C8B-B14F-4D97-AF65-F5344CB8AC3E}">
        <p14:creationId xmlns:p14="http://schemas.microsoft.com/office/powerpoint/2010/main" val="75105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B54825-67D2-DEFA-7810-A8E4FD305EB8}"/>
              </a:ext>
            </a:extLst>
          </p:cNvPr>
          <p:cNvSpPr>
            <a:spLocks noGrp="1"/>
          </p:cNvSpPr>
          <p:nvPr>
            <p:ph type="title"/>
          </p:nvPr>
        </p:nvSpPr>
        <p:spPr/>
        <p:txBody>
          <a:bodyPr/>
          <a:lstStyle/>
          <a:p>
            <a:r>
              <a:rPr lang="it-IT" dirty="0"/>
              <a:t>I sensori NIR nel progetto Sesto </a:t>
            </a:r>
            <a:r>
              <a:rPr lang="it-IT"/>
              <a:t>Senso (2/2</a:t>
            </a:r>
            <a:r>
              <a:rPr lang="it-IT" dirty="0"/>
              <a:t>)</a:t>
            </a:r>
          </a:p>
        </p:txBody>
      </p:sp>
      <p:sp>
        <p:nvSpPr>
          <p:cNvPr id="3" name="Segnaposto contenuto 2">
            <a:extLst>
              <a:ext uri="{FF2B5EF4-FFF2-40B4-BE49-F238E27FC236}">
                <a16:creationId xmlns:a16="http://schemas.microsoft.com/office/drawing/2014/main" id="{7CE0C8B0-4D1D-BA3D-C719-12688C603A8B}"/>
              </a:ext>
            </a:extLst>
          </p:cNvPr>
          <p:cNvSpPr>
            <a:spLocks noGrp="1"/>
          </p:cNvSpPr>
          <p:nvPr>
            <p:ph idx="1"/>
          </p:nvPr>
        </p:nvSpPr>
        <p:spPr/>
        <p:txBody>
          <a:bodyPr>
            <a:normAutofit fontScale="85000" lnSpcReduction="10000"/>
          </a:bodyPr>
          <a:lstStyle/>
          <a:p>
            <a:pPr marL="0" indent="0">
              <a:buNone/>
            </a:pPr>
            <a:r>
              <a:rPr lang="it-IT" dirty="0">
                <a:latin typeface="-apple-system"/>
              </a:rPr>
              <a:t>Rilevazione e processamento dati con sensore </a:t>
            </a:r>
            <a:r>
              <a:rPr lang="it-IT" dirty="0" err="1">
                <a:latin typeface="-apple-system"/>
              </a:rPr>
              <a:t>Tellspec</a:t>
            </a:r>
            <a:r>
              <a:rPr lang="it-IT" dirty="0">
                <a:latin typeface="-apple-system"/>
              </a:rPr>
              <a:t>:</a:t>
            </a:r>
          </a:p>
          <a:p>
            <a:pPr marL="0" indent="0">
              <a:buNone/>
            </a:pPr>
            <a:r>
              <a:rPr lang="it-IT" dirty="0">
                <a:latin typeface="-apple-system"/>
              </a:rPr>
              <a:t>- scansione del prodotto;</a:t>
            </a:r>
          </a:p>
          <a:p>
            <a:pPr marL="0" indent="0">
              <a:buNone/>
            </a:pPr>
            <a:r>
              <a:rPr lang="it-IT" dirty="0">
                <a:latin typeface="-apple-system"/>
              </a:rPr>
              <a:t>- invio dei dati all’app </a:t>
            </a:r>
            <a:r>
              <a:rPr lang="it-IT" dirty="0" err="1">
                <a:latin typeface="-apple-system"/>
              </a:rPr>
              <a:t>Specdata</a:t>
            </a:r>
            <a:r>
              <a:rPr lang="it-IT" dirty="0">
                <a:latin typeface="-apple-system"/>
              </a:rPr>
              <a:t>, su uno smartphone collegato via Bluetooth;</a:t>
            </a:r>
          </a:p>
          <a:p>
            <a:pPr marL="0" indent="0">
              <a:buNone/>
            </a:pPr>
            <a:r>
              <a:rPr lang="it-IT" dirty="0">
                <a:latin typeface="-apple-system"/>
              </a:rPr>
              <a:t>- invio dello spettro dallo smartphone al cloud per l'analisi;</a:t>
            </a:r>
          </a:p>
          <a:p>
            <a:pPr marL="0" indent="0">
              <a:buNone/>
            </a:pPr>
            <a:r>
              <a:rPr lang="it-IT" dirty="0">
                <a:latin typeface="-apple-system"/>
              </a:rPr>
              <a:t>- sul cloud il motore di intelligenza artificiale A-Engine elabora lo spettro attraverso dei modelli predittivi di apprendimento automatico (precedentemente «allenati» su campioni target);</a:t>
            </a:r>
          </a:p>
          <a:p>
            <a:pPr marL="0" indent="0">
              <a:buNone/>
            </a:pPr>
            <a:r>
              <a:rPr lang="it-IT" dirty="0">
                <a:latin typeface="-apple-system"/>
              </a:rPr>
              <a:t>- i risultati dell’elaborazione sono inviati all’app e visualizzabili e usabili dall’utente.</a:t>
            </a:r>
          </a:p>
          <a:p>
            <a:pPr marL="0" indent="0">
              <a:buNone/>
            </a:pPr>
            <a:r>
              <a:rPr lang="it-IT" dirty="0">
                <a:latin typeface="-apple-system"/>
              </a:rPr>
              <a:t>Il processo completo, dalla scansione all'ottenimento di un risultato è in genere inferiore a 25 secondi. L'app mobile fornisce anche la visualizzazione dei risultati attuali e passati per aiutare il processo decisionale basato sui dati.</a:t>
            </a:r>
          </a:p>
          <a:p>
            <a:pPr marL="0" indent="0">
              <a:buNone/>
            </a:pPr>
            <a:endParaRPr lang="it-IT" dirty="0"/>
          </a:p>
        </p:txBody>
      </p:sp>
      <p:sp>
        <p:nvSpPr>
          <p:cNvPr id="5" name="CasellaDiTesto 4">
            <a:extLst>
              <a:ext uri="{FF2B5EF4-FFF2-40B4-BE49-F238E27FC236}">
                <a16:creationId xmlns:a16="http://schemas.microsoft.com/office/drawing/2014/main" id="{A58A1FB3-84D7-A4B8-DAC1-7F69BCE1D947}"/>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pic>
        <p:nvPicPr>
          <p:cNvPr id="4" name="Immagine 3">
            <a:extLst>
              <a:ext uri="{FF2B5EF4-FFF2-40B4-BE49-F238E27FC236}">
                <a16:creationId xmlns:a16="http://schemas.microsoft.com/office/drawing/2014/main" id="{9E81BFC6-70A8-4F00-E5D5-BDE109F3F34B}"/>
              </a:ext>
            </a:extLst>
          </p:cNvPr>
          <p:cNvPicPr>
            <a:picLocks noChangeAspect="1"/>
          </p:cNvPicPr>
          <p:nvPr/>
        </p:nvPicPr>
        <p:blipFill>
          <a:blip r:embed="rId2"/>
          <a:stretch>
            <a:fillRect/>
          </a:stretch>
        </p:blipFill>
        <p:spPr>
          <a:xfrm>
            <a:off x="10873146" y="365125"/>
            <a:ext cx="961308" cy="966314"/>
          </a:xfrm>
          <a:prstGeom prst="rect">
            <a:avLst/>
          </a:prstGeom>
        </p:spPr>
      </p:pic>
    </p:spTree>
    <p:extLst>
      <p:ext uri="{BB962C8B-B14F-4D97-AF65-F5344CB8AC3E}">
        <p14:creationId xmlns:p14="http://schemas.microsoft.com/office/powerpoint/2010/main" val="213913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87BD57-A7D3-63F4-C2BF-6DE73F562478}"/>
              </a:ext>
            </a:extLst>
          </p:cNvPr>
          <p:cNvSpPr>
            <a:spLocks noGrp="1"/>
          </p:cNvSpPr>
          <p:nvPr>
            <p:ph type="title"/>
          </p:nvPr>
        </p:nvSpPr>
        <p:spPr/>
        <p:txBody>
          <a:bodyPr/>
          <a:lstStyle/>
          <a:p>
            <a:r>
              <a:rPr lang="it-IT" dirty="0"/>
              <a:t>Blockchain in agricoltura</a:t>
            </a:r>
          </a:p>
        </p:txBody>
      </p:sp>
      <p:sp>
        <p:nvSpPr>
          <p:cNvPr id="3" name="Segnaposto contenuto 2">
            <a:extLst>
              <a:ext uri="{FF2B5EF4-FFF2-40B4-BE49-F238E27FC236}">
                <a16:creationId xmlns:a16="http://schemas.microsoft.com/office/drawing/2014/main" id="{E28D99FD-5BC1-F5BE-24D3-60EFC370C296}"/>
              </a:ext>
            </a:extLst>
          </p:cNvPr>
          <p:cNvSpPr>
            <a:spLocks noGrp="1"/>
          </p:cNvSpPr>
          <p:nvPr>
            <p:ph idx="1"/>
          </p:nvPr>
        </p:nvSpPr>
        <p:spPr/>
        <p:txBody>
          <a:bodyPr>
            <a:normAutofit fontScale="92500" lnSpcReduction="20000"/>
          </a:bodyPr>
          <a:lstStyle/>
          <a:p>
            <a:pPr marL="0" indent="0">
              <a:buNone/>
            </a:pPr>
            <a:r>
              <a:rPr lang="it-IT" dirty="0"/>
              <a:t>La tecnologia blockchain applicata in agricoltura:</a:t>
            </a:r>
          </a:p>
          <a:p>
            <a:r>
              <a:rPr lang="it-IT" dirty="0"/>
              <a:t>aumenta l’affidabilità dei processi di tracciabilità e quindi garantisce l’autenticità del prodotto</a:t>
            </a:r>
          </a:p>
          <a:p>
            <a:r>
              <a:rPr lang="it-IT" dirty="0"/>
              <a:t>permette un controllo di qualità migliorato e una conseguente maggiore sicurezza alimentare</a:t>
            </a:r>
          </a:p>
          <a:p>
            <a:pPr marL="0" indent="0">
              <a:buNone/>
            </a:pPr>
            <a:endParaRPr lang="it-IT" dirty="0"/>
          </a:p>
          <a:p>
            <a:pPr marL="0" indent="0">
              <a:buNone/>
            </a:pPr>
            <a:r>
              <a:rPr lang="it-IT" dirty="0"/>
              <a:t>Il vantaggio più importante che la tecnologia blockchain offre in agricoltura è legato e integrato ai processi alla tracciabilità, garantendo la veridicità delle informazioni relative alle origini del prodotto e al percorso fatto lungo la filiera.</a:t>
            </a:r>
          </a:p>
          <a:p>
            <a:pPr marL="0" indent="0">
              <a:buNone/>
            </a:pPr>
            <a:r>
              <a:rPr lang="it-IT" dirty="0"/>
              <a:t>Blockchain funge da registro digitale non modificabile: ogni passo del percorso di filiera, dalla semina al mercato, è registrato in questo libro mastro. </a:t>
            </a:r>
          </a:p>
        </p:txBody>
      </p:sp>
      <p:sp>
        <p:nvSpPr>
          <p:cNvPr id="6" name="CasellaDiTesto 5">
            <a:extLst>
              <a:ext uri="{FF2B5EF4-FFF2-40B4-BE49-F238E27FC236}">
                <a16:creationId xmlns:a16="http://schemas.microsoft.com/office/drawing/2014/main" id="{199C7E14-C46D-FF22-C5CD-75DC80E0B47B}"/>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pic>
        <p:nvPicPr>
          <p:cNvPr id="7" name="Immagine 6">
            <a:extLst>
              <a:ext uri="{FF2B5EF4-FFF2-40B4-BE49-F238E27FC236}">
                <a16:creationId xmlns:a16="http://schemas.microsoft.com/office/drawing/2014/main" id="{58F33484-654B-A87D-DA12-860FB2F54024}"/>
              </a:ext>
            </a:extLst>
          </p:cNvPr>
          <p:cNvPicPr>
            <a:picLocks noChangeAspect="1"/>
          </p:cNvPicPr>
          <p:nvPr/>
        </p:nvPicPr>
        <p:blipFill>
          <a:blip r:embed="rId2"/>
          <a:stretch>
            <a:fillRect/>
          </a:stretch>
        </p:blipFill>
        <p:spPr>
          <a:xfrm>
            <a:off x="10873146" y="365125"/>
            <a:ext cx="961308" cy="966314"/>
          </a:xfrm>
          <a:prstGeom prst="rect">
            <a:avLst/>
          </a:prstGeom>
        </p:spPr>
      </p:pic>
    </p:spTree>
    <p:extLst>
      <p:ext uri="{BB962C8B-B14F-4D97-AF65-F5344CB8AC3E}">
        <p14:creationId xmlns:p14="http://schemas.microsoft.com/office/powerpoint/2010/main" val="355043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87BD57-A7D3-63F4-C2BF-6DE73F562478}"/>
              </a:ext>
            </a:extLst>
          </p:cNvPr>
          <p:cNvSpPr>
            <a:spLocks noGrp="1"/>
          </p:cNvSpPr>
          <p:nvPr>
            <p:ph type="title"/>
          </p:nvPr>
        </p:nvSpPr>
        <p:spPr/>
        <p:txBody>
          <a:bodyPr/>
          <a:lstStyle/>
          <a:p>
            <a:r>
              <a:rPr lang="it-IT" dirty="0"/>
              <a:t>Il futuro</a:t>
            </a:r>
          </a:p>
        </p:txBody>
      </p:sp>
      <p:sp>
        <p:nvSpPr>
          <p:cNvPr id="3" name="Segnaposto contenuto 2">
            <a:extLst>
              <a:ext uri="{FF2B5EF4-FFF2-40B4-BE49-F238E27FC236}">
                <a16:creationId xmlns:a16="http://schemas.microsoft.com/office/drawing/2014/main" id="{E28D99FD-5BC1-F5BE-24D3-60EFC370C296}"/>
              </a:ext>
            </a:extLst>
          </p:cNvPr>
          <p:cNvSpPr>
            <a:spLocks noGrp="1"/>
          </p:cNvSpPr>
          <p:nvPr>
            <p:ph idx="1"/>
          </p:nvPr>
        </p:nvSpPr>
        <p:spPr/>
        <p:txBody>
          <a:bodyPr>
            <a:normAutofit/>
          </a:bodyPr>
          <a:lstStyle/>
          <a:p>
            <a:pPr marL="0" indent="0">
              <a:buNone/>
            </a:pPr>
            <a:r>
              <a:rPr lang="it-IT" dirty="0"/>
              <a:t>Blockchain e e sensori NIR sono due tecnologie all'avanguardia che hanno il potenziale di rivoluzionare la catena agroalimentare.</a:t>
            </a:r>
          </a:p>
          <a:p>
            <a:pPr marL="0" indent="0">
              <a:buNone/>
            </a:pPr>
            <a:r>
              <a:rPr lang="it-IT" dirty="0"/>
              <a:t>L'industria agroalimentare è un sistema complesso e globalizzato che coinvolge più parti interessate, tra cui agricoltori, trasformatori, distributori e rivenditori, che affrontano sfide relative alla tracciabilità degli alimenti, alla sicurezza alimentare e alla trasparenza.</a:t>
            </a:r>
          </a:p>
          <a:p>
            <a:pPr marL="0" indent="0">
              <a:buNone/>
            </a:pPr>
            <a:r>
              <a:rPr lang="it-IT" dirty="0"/>
              <a:t>Sfruttando le capacità della blockchain e dei sensori NIR, è possibile consolidare la fiducia e condividere la responsabilità tra queste parti interessate col fine di migliorare l'efficienza complessiva della catena agroalimentare.</a:t>
            </a:r>
          </a:p>
        </p:txBody>
      </p:sp>
      <p:sp>
        <p:nvSpPr>
          <p:cNvPr id="4" name="CasellaDiTesto 3">
            <a:extLst>
              <a:ext uri="{FF2B5EF4-FFF2-40B4-BE49-F238E27FC236}">
                <a16:creationId xmlns:a16="http://schemas.microsoft.com/office/drawing/2014/main" id="{CD17F0F7-9CBD-79BB-549D-796BE8E4865D}"/>
              </a:ext>
            </a:extLst>
          </p:cNvPr>
          <p:cNvSpPr txBox="1"/>
          <p:nvPr/>
        </p:nvSpPr>
        <p:spPr>
          <a:xfrm>
            <a:off x="665825" y="6374167"/>
            <a:ext cx="2530136" cy="369332"/>
          </a:xfrm>
          <a:prstGeom prst="rect">
            <a:avLst/>
          </a:prstGeom>
          <a:noFill/>
        </p:spPr>
        <p:txBody>
          <a:bodyPr wrap="square" rtlCol="0">
            <a:spAutoFit/>
          </a:bodyPr>
          <a:lstStyle/>
          <a:p>
            <a:r>
              <a:rPr lang="it-IT" dirty="0"/>
              <a:t>Scicli 27 giugno 2024</a:t>
            </a:r>
          </a:p>
        </p:txBody>
      </p:sp>
      <p:pic>
        <p:nvPicPr>
          <p:cNvPr id="5" name="Immagine 4">
            <a:extLst>
              <a:ext uri="{FF2B5EF4-FFF2-40B4-BE49-F238E27FC236}">
                <a16:creationId xmlns:a16="http://schemas.microsoft.com/office/drawing/2014/main" id="{FD5A5121-5C91-833F-0B97-0ED52762C435}"/>
              </a:ext>
            </a:extLst>
          </p:cNvPr>
          <p:cNvPicPr>
            <a:picLocks noChangeAspect="1"/>
          </p:cNvPicPr>
          <p:nvPr/>
        </p:nvPicPr>
        <p:blipFill>
          <a:blip r:embed="rId2"/>
          <a:stretch>
            <a:fillRect/>
          </a:stretch>
        </p:blipFill>
        <p:spPr>
          <a:xfrm>
            <a:off x="10873146" y="365125"/>
            <a:ext cx="961308" cy="966314"/>
          </a:xfrm>
          <a:prstGeom prst="rect">
            <a:avLst/>
          </a:prstGeom>
        </p:spPr>
      </p:pic>
    </p:spTree>
    <p:extLst>
      <p:ext uri="{BB962C8B-B14F-4D97-AF65-F5344CB8AC3E}">
        <p14:creationId xmlns:p14="http://schemas.microsoft.com/office/powerpoint/2010/main" val="9736059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624</Words>
  <Application>Microsoft Macintosh PowerPoint</Application>
  <PresentationFormat>Widescreen</PresentationFormat>
  <Paragraphs>45</Paragraphs>
  <Slides>7</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-apple-system</vt:lpstr>
      <vt:lpstr>Arial</vt:lpstr>
      <vt:lpstr>Calibri</vt:lpstr>
      <vt:lpstr>Calibri Light</vt:lpstr>
      <vt:lpstr>Tema di Office</vt:lpstr>
      <vt:lpstr>Progetto Sesto Senso Agricoltura innovativa: sensori NIR e blockchain</vt:lpstr>
      <vt:lpstr>Innovazioni in agricoltura</vt:lpstr>
      <vt:lpstr>Sensori NIR e innovazione</vt:lpstr>
      <vt:lpstr>I sensori NIR nel progetto Sesto Senso (1/2)</vt:lpstr>
      <vt:lpstr>I sensori NIR nel progetto Sesto Senso (2/2)</vt:lpstr>
      <vt:lpstr>Blockchain in agricoltura</vt:lpstr>
      <vt:lpstr>Il futuro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Sesto Senso  Agricoltura innovativa: sensori NIR e blockchain</dc:title>
  <dc:creator>Microsoft Office User</dc:creator>
  <cp:lastModifiedBy>Microsoft Office User</cp:lastModifiedBy>
  <cp:revision>3</cp:revision>
  <cp:lastPrinted>2024-06-27T10:13:52Z</cp:lastPrinted>
  <dcterms:created xsi:type="dcterms:W3CDTF">2024-06-27T09:02:19Z</dcterms:created>
  <dcterms:modified xsi:type="dcterms:W3CDTF">2024-06-27T10:15:10Z</dcterms:modified>
</cp:coreProperties>
</file>